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media1.m4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4v"/><Relationship Id="rId3" Type="http://schemas.microsoft.com/office/2007/relationships/media" Target="../media/media1.m4v"/><Relationship Id="rId4" Type="http://schemas.openxmlformats.org/officeDocument/2006/relationships/image" Target="../media/image3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ranscomputation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Transcomputation</a:t>
            </a:r>
          </a:p>
        </p:txBody>
      </p:sp>
      <p:sp>
        <p:nvSpPr>
          <p:cNvPr id="120" name="Dr James Anderson FBCS CITP CSci…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72516">
              <a:defRPr sz="3136"/>
            </a:pPr>
            <a:r>
              <a:t>Dr James Anderson FBCS CITP CSci</a:t>
            </a:r>
          </a:p>
          <a:p>
            <a:pPr defTabSz="572516">
              <a:defRPr sz="3136">
                <a:solidFill>
                  <a:srgbClr val="FF2600"/>
                </a:solidFill>
              </a:defRPr>
            </a:pPr>
            <a:r>
              <a:t>安德生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6375349" y="92456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Von Neumann progr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Von Neumann program</a:t>
            </a:r>
          </a:p>
        </p:txBody>
      </p:sp>
      <p:sp>
        <p:nvSpPr>
          <p:cNvPr id="163" name="Instruction 1"/>
          <p:cNvSpPr/>
          <p:nvPr/>
        </p:nvSpPr>
        <p:spPr>
          <a:xfrm>
            <a:off x="4114076" y="32257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1</a:t>
            </a:r>
          </a:p>
        </p:txBody>
      </p:sp>
      <p:sp>
        <p:nvSpPr>
          <p:cNvPr id="164" name="Instruction 2"/>
          <p:cNvSpPr/>
          <p:nvPr/>
        </p:nvSpPr>
        <p:spPr>
          <a:xfrm>
            <a:off x="4114076" y="47751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2</a:t>
            </a:r>
          </a:p>
        </p:txBody>
      </p:sp>
      <p:sp>
        <p:nvSpPr>
          <p:cNvPr id="165" name="Instruction 3"/>
          <p:cNvSpPr/>
          <p:nvPr/>
        </p:nvSpPr>
        <p:spPr>
          <a:xfrm>
            <a:off x="4114076" y="63245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3</a:t>
            </a:r>
          </a:p>
        </p:txBody>
      </p:sp>
      <p:sp>
        <p:nvSpPr>
          <p:cNvPr id="166" name="Instruction n"/>
          <p:cNvSpPr/>
          <p:nvPr/>
        </p:nvSpPr>
        <p:spPr>
          <a:xfrm>
            <a:off x="4114076" y="78739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n</a:t>
            </a:r>
          </a:p>
        </p:txBody>
      </p:sp>
      <p:sp>
        <p:nvSpPr>
          <p:cNvPr id="167" name="Data 1"/>
          <p:cNvSpPr/>
          <p:nvPr/>
        </p:nvSpPr>
        <p:spPr>
          <a:xfrm>
            <a:off x="7652080" y="6324599"/>
            <a:ext cx="1536040" cy="685801"/>
          </a:xfrm>
          <a:prstGeom prst="rect">
            <a:avLst/>
          </a:prstGeom>
          <a:gradFill>
            <a:gsLst>
              <a:gs pos="0">
                <a:srgbClr val="FFFB00"/>
              </a:gs>
              <a:gs pos="100000">
                <a:schemeClr val="accent6">
                  <a:hueOff val="105381"/>
                  <a:satOff val="14341"/>
                  <a:lumOff val="10801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1</a:t>
            </a:r>
          </a:p>
        </p:txBody>
      </p:sp>
      <p:sp>
        <p:nvSpPr>
          <p:cNvPr id="1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Von Neumann progr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Von Neumann program</a:t>
            </a:r>
          </a:p>
        </p:txBody>
      </p:sp>
      <p:sp>
        <p:nvSpPr>
          <p:cNvPr id="171" name="Instruction 1"/>
          <p:cNvSpPr/>
          <p:nvPr/>
        </p:nvSpPr>
        <p:spPr>
          <a:xfrm>
            <a:off x="4114076" y="32257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1</a:t>
            </a:r>
          </a:p>
        </p:txBody>
      </p:sp>
      <p:sp>
        <p:nvSpPr>
          <p:cNvPr id="172" name="Instruction 2"/>
          <p:cNvSpPr/>
          <p:nvPr/>
        </p:nvSpPr>
        <p:spPr>
          <a:xfrm>
            <a:off x="4114076" y="47751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2</a:t>
            </a:r>
          </a:p>
        </p:txBody>
      </p:sp>
      <p:sp>
        <p:nvSpPr>
          <p:cNvPr id="173" name="Instruction 3"/>
          <p:cNvSpPr/>
          <p:nvPr/>
        </p:nvSpPr>
        <p:spPr>
          <a:xfrm>
            <a:off x="4114076" y="63245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3</a:t>
            </a:r>
          </a:p>
        </p:txBody>
      </p:sp>
      <p:sp>
        <p:nvSpPr>
          <p:cNvPr id="174" name="Instruction n"/>
          <p:cNvSpPr/>
          <p:nvPr/>
        </p:nvSpPr>
        <p:spPr>
          <a:xfrm>
            <a:off x="4114076" y="78739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n</a:t>
            </a:r>
          </a:p>
        </p:txBody>
      </p:sp>
      <p:sp>
        <p:nvSpPr>
          <p:cNvPr id="175" name="Data 1"/>
          <p:cNvSpPr/>
          <p:nvPr/>
        </p:nvSpPr>
        <p:spPr>
          <a:xfrm>
            <a:off x="7664780" y="7873999"/>
            <a:ext cx="1536040" cy="68580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hueOff val="-1101185"/>
                  <a:satOff val="4910"/>
                  <a:lumOff val="-14610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1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ipeline progr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Pipeline program</a:t>
            </a:r>
          </a:p>
        </p:txBody>
      </p:sp>
      <p:sp>
        <p:nvSpPr>
          <p:cNvPr id="179" name="Instruction 1"/>
          <p:cNvSpPr/>
          <p:nvPr/>
        </p:nvSpPr>
        <p:spPr>
          <a:xfrm>
            <a:off x="4075976" y="32257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1</a:t>
            </a:r>
          </a:p>
        </p:txBody>
      </p:sp>
      <p:sp>
        <p:nvSpPr>
          <p:cNvPr id="180" name="Instruction 2"/>
          <p:cNvSpPr/>
          <p:nvPr/>
        </p:nvSpPr>
        <p:spPr>
          <a:xfrm>
            <a:off x="4075976" y="47751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2</a:t>
            </a:r>
          </a:p>
        </p:txBody>
      </p:sp>
      <p:sp>
        <p:nvSpPr>
          <p:cNvPr id="181" name="Instruction 3"/>
          <p:cNvSpPr/>
          <p:nvPr/>
        </p:nvSpPr>
        <p:spPr>
          <a:xfrm>
            <a:off x="4075976" y="63245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3</a:t>
            </a:r>
          </a:p>
        </p:txBody>
      </p:sp>
      <p:sp>
        <p:nvSpPr>
          <p:cNvPr id="182" name="Instruction n"/>
          <p:cNvSpPr/>
          <p:nvPr/>
        </p:nvSpPr>
        <p:spPr>
          <a:xfrm>
            <a:off x="4075976" y="78739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n</a:t>
            </a:r>
          </a:p>
        </p:txBody>
      </p:sp>
      <p:sp>
        <p:nvSpPr>
          <p:cNvPr id="183" name="Data 1"/>
          <p:cNvSpPr/>
          <p:nvPr/>
        </p:nvSpPr>
        <p:spPr>
          <a:xfrm>
            <a:off x="7499680" y="3225799"/>
            <a:ext cx="1536040" cy="685801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hueOff val="243287"/>
                  <a:satOff val="19694"/>
                  <a:lumOff val="-1095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1</a:t>
            </a:r>
          </a:p>
        </p:txBody>
      </p:sp>
      <p:sp>
        <p:nvSpPr>
          <p:cNvPr id="1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ipeline progr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Pipeline program</a:t>
            </a:r>
          </a:p>
        </p:txBody>
      </p:sp>
      <p:sp>
        <p:nvSpPr>
          <p:cNvPr id="187" name="Instruction 1"/>
          <p:cNvSpPr/>
          <p:nvPr/>
        </p:nvSpPr>
        <p:spPr>
          <a:xfrm>
            <a:off x="4075976" y="32257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1</a:t>
            </a:r>
          </a:p>
        </p:txBody>
      </p:sp>
      <p:sp>
        <p:nvSpPr>
          <p:cNvPr id="188" name="Instruction 2"/>
          <p:cNvSpPr/>
          <p:nvPr/>
        </p:nvSpPr>
        <p:spPr>
          <a:xfrm>
            <a:off x="4075976" y="47751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2</a:t>
            </a:r>
          </a:p>
        </p:txBody>
      </p:sp>
      <p:sp>
        <p:nvSpPr>
          <p:cNvPr id="189" name="Instruction 3"/>
          <p:cNvSpPr/>
          <p:nvPr/>
        </p:nvSpPr>
        <p:spPr>
          <a:xfrm>
            <a:off x="4075976" y="63245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3</a:t>
            </a:r>
          </a:p>
        </p:txBody>
      </p:sp>
      <p:sp>
        <p:nvSpPr>
          <p:cNvPr id="190" name="Instruction n"/>
          <p:cNvSpPr/>
          <p:nvPr/>
        </p:nvSpPr>
        <p:spPr>
          <a:xfrm>
            <a:off x="4075976" y="78739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n</a:t>
            </a:r>
          </a:p>
        </p:txBody>
      </p:sp>
      <p:sp>
        <p:nvSpPr>
          <p:cNvPr id="191" name="Data 1"/>
          <p:cNvSpPr/>
          <p:nvPr/>
        </p:nvSpPr>
        <p:spPr>
          <a:xfrm>
            <a:off x="7499680" y="4775199"/>
            <a:ext cx="1536040" cy="685801"/>
          </a:xfrm>
          <a:prstGeom prst="rect">
            <a:avLst/>
          </a:prstGeom>
          <a:gradFill>
            <a:gsLst>
              <a:gs pos="0">
                <a:schemeClr val="accent6">
                  <a:hueOff val="105381"/>
                  <a:satOff val="14341"/>
                  <a:lumOff val="10801"/>
                </a:schemeClr>
              </a:gs>
              <a:gs pos="100000">
                <a:schemeClr val="accent6">
                  <a:hueOff val="-30012"/>
                  <a:satOff val="21098"/>
                  <a:lumOff val="-1598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1</a:t>
            </a:r>
          </a:p>
        </p:txBody>
      </p:sp>
      <p:sp>
        <p:nvSpPr>
          <p:cNvPr id="192" name="Data 2"/>
          <p:cNvSpPr/>
          <p:nvPr/>
        </p:nvSpPr>
        <p:spPr>
          <a:xfrm>
            <a:off x="7499680" y="3225799"/>
            <a:ext cx="1536040" cy="685801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hueOff val="243287"/>
                  <a:satOff val="19694"/>
                  <a:lumOff val="-1095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2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ipeline progr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Pipeline program</a:t>
            </a:r>
          </a:p>
        </p:txBody>
      </p:sp>
      <p:sp>
        <p:nvSpPr>
          <p:cNvPr id="196" name="Instruction 1"/>
          <p:cNvSpPr/>
          <p:nvPr/>
        </p:nvSpPr>
        <p:spPr>
          <a:xfrm>
            <a:off x="4075976" y="32257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1</a:t>
            </a:r>
          </a:p>
        </p:txBody>
      </p:sp>
      <p:sp>
        <p:nvSpPr>
          <p:cNvPr id="197" name="Instruction 2"/>
          <p:cNvSpPr/>
          <p:nvPr/>
        </p:nvSpPr>
        <p:spPr>
          <a:xfrm>
            <a:off x="4075976" y="47751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2</a:t>
            </a:r>
          </a:p>
        </p:txBody>
      </p:sp>
      <p:sp>
        <p:nvSpPr>
          <p:cNvPr id="198" name="Instruction 3"/>
          <p:cNvSpPr/>
          <p:nvPr/>
        </p:nvSpPr>
        <p:spPr>
          <a:xfrm>
            <a:off x="4075976" y="63245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3</a:t>
            </a:r>
          </a:p>
        </p:txBody>
      </p:sp>
      <p:sp>
        <p:nvSpPr>
          <p:cNvPr id="199" name="Instruction n"/>
          <p:cNvSpPr/>
          <p:nvPr/>
        </p:nvSpPr>
        <p:spPr>
          <a:xfrm>
            <a:off x="4075976" y="78739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n</a:t>
            </a:r>
          </a:p>
        </p:txBody>
      </p:sp>
      <p:sp>
        <p:nvSpPr>
          <p:cNvPr id="200" name="Data 1"/>
          <p:cNvSpPr/>
          <p:nvPr/>
        </p:nvSpPr>
        <p:spPr>
          <a:xfrm>
            <a:off x="7499680" y="6324599"/>
            <a:ext cx="1536040" cy="685801"/>
          </a:xfrm>
          <a:prstGeom prst="rect">
            <a:avLst/>
          </a:prstGeom>
          <a:gradFill>
            <a:gsLst>
              <a:gs pos="0">
                <a:srgbClr val="FFFB00"/>
              </a:gs>
              <a:gs pos="100000">
                <a:schemeClr val="accent6">
                  <a:hueOff val="105381"/>
                  <a:satOff val="14341"/>
                  <a:lumOff val="10801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1</a:t>
            </a:r>
          </a:p>
        </p:txBody>
      </p:sp>
      <p:sp>
        <p:nvSpPr>
          <p:cNvPr id="201" name="Data 2"/>
          <p:cNvSpPr/>
          <p:nvPr/>
        </p:nvSpPr>
        <p:spPr>
          <a:xfrm>
            <a:off x="7499680" y="4775199"/>
            <a:ext cx="1536040" cy="685801"/>
          </a:xfrm>
          <a:prstGeom prst="rect">
            <a:avLst/>
          </a:prstGeom>
          <a:gradFill>
            <a:gsLst>
              <a:gs pos="0">
                <a:schemeClr val="accent6">
                  <a:hueOff val="105381"/>
                  <a:satOff val="14341"/>
                  <a:lumOff val="10801"/>
                </a:schemeClr>
              </a:gs>
              <a:gs pos="100000">
                <a:schemeClr val="accent6">
                  <a:hueOff val="-30012"/>
                  <a:satOff val="21098"/>
                  <a:lumOff val="-1598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2</a:t>
            </a:r>
          </a:p>
        </p:txBody>
      </p:sp>
      <p:sp>
        <p:nvSpPr>
          <p:cNvPr id="202" name="Data 3"/>
          <p:cNvSpPr/>
          <p:nvPr/>
        </p:nvSpPr>
        <p:spPr>
          <a:xfrm>
            <a:off x="7499680" y="3225799"/>
            <a:ext cx="1536040" cy="685801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hueOff val="243287"/>
                  <a:satOff val="19694"/>
                  <a:lumOff val="-1095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3</a:t>
            </a:r>
          </a:p>
        </p:txBody>
      </p:sp>
      <p:sp>
        <p:nvSpPr>
          <p:cNvPr id="2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ipeline progr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Pipeline program</a:t>
            </a:r>
          </a:p>
        </p:txBody>
      </p:sp>
      <p:sp>
        <p:nvSpPr>
          <p:cNvPr id="206" name="Instruction 1"/>
          <p:cNvSpPr/>
          <p:nvPr/>
        </p:nvSpPr>
        <p:spPr>
          <a:xfrm>
            <a:off x="4075976" y="32257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1</a:t>
            </a:r>
          </a:p>
        </p:txBody>
      </p:sp>
      <p:sp>
        <p:nvSpPr>
          <p:cNvPr id="207" name="Instruction 2"/>
          <p:cNvSpPr/>
          <p:nvPr/>
        </p:nvSpPr>
        <p:spPr>
          <a:xfrm>
            <a:off x="4075976" y="47751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2</a:t>
            </a:r>
          </a:p>
        </p:txBody>
      </p:sp>
      <p:sp>
        <p:nvSpPr>
          <p:cNvPr id="208" name="Instruction 3"/>
          <p:cNvSpPr/>
          <p:nvPr/>
        </p:nvSpPr>
        <p:spPr>
          <a:xfrm>
            <a:off x="4075976" y="63245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3</a:t>
            </a:r>
          </a:p>
        </p:txBody>
      </p:sp>
      <p:sp>
        <p:nvSpPr>
          <p:cNvPr id="209" name="Instruction n"/>
          <p:cNvSpPr/>
          <p:nvPr/>
        </p:nvSpPr>
        <p:spPr>
          <a:xfrm>
            <a:off x="4075976" y="78739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n</a:t>
            </a:r>
          </a:p>
        </p:txBody>
      </p:sp>
      <p:sp>
        <p:nvSpPr>
          <p:cNvPr id="210" name="Data 1"/>
          <p:cNvSpPr/>
          <p:nvPr/>
        </p:nvSpPr>
        <p:spPr>
          <a:xfrm>
            <a:off x="7499680" y="7873999"/>
            <a:ext cx="1536040" cy="68580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hueOff val="-1101185"/>
                  <a:satOff val="4910"/>
                  <a:lumOff val="-14610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1</a:t>
            </a:r>
          </a:p>
        </p:txBody>
      </p:sp>
      <p:sp>
        <p:nvSpPr>
          <p:cNvPr id="211" name="Data 2"/>
          <p:cNvSpPr/>
          <p:nvPr/>
        </p:nvSpPr>
        <p:spPr>
          <a:xfrm>
            <a:off x="7499680" y="6324599"/>
            <a:ext cx="1536040" cy="685801"/>
          </a:xfrm>
          <a:prstGeom prst="rect">
            <a:avLst/>
          </a:prstGeom>
          <a:gradFill>
            <a:gsLst>
              <a:gs pos="0">
                <a:srgbClr val="FFFB00"/>
              </a:gs>
              <a:gs pos="100000">
                <a:schemeClr val="accent6">
                  <a:hueOff val="105381"/>
                  <a:satOff val="14341"/>
                  <a:lumOff val="10801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2</a:t>
            </a:r>
          </a:p>
        </p:txBody>
      </p:sp>
      <p:sp>
        <p:nvSpPr>
          <p:cNvPr id="212" name="Data 3"/>
          <p:cNvSpPr/>
          <p:nvPr/>
        </p:nvSpPr>
        <p:spPr>
          <a:xfrm>
            <a:off x="7499680" y="4775199"/>
            <a:ext cx="1536040" cy="685801"/>
          </a:xfrm>
          <a:prstGeom prst="rect">
            <a:avLst/>
          </a:prstGeom>
          <a:gradFill>
            <a:gsLst>
              <a:gs pos="0">
                <a:schemeClr val="accent6">
                  <a:hueOff val="105381"/>
                  <a:satOff val="14341"/>
                  <a:lumOff val="10801"/>
                </a:schemeClr>
              </a:gs>
              <a:gs pos="100000">
                <a:schemeClr val="accent6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3</a:t>
            </a:r>
          </a:p>
        </p:txBody>
      </p:sp>
      <p:sp>
        <p:nvSpPr>
          <p:cNvPr id="213" name="Data n"/>
          <p:cNvSpPr/>
          <p:nvPr/>
        </p:nvSpPr>
        <p:spPr>
          <a:xfrm>
            <a:off x="7499680" y="3225799"/>
            <a:ext cx="1536040" cy="685801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hueOff val="243287"/>
                  <a:satOff val="19694"/>
                  <a:lumOff val="-1095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n</a:t>
            </a:r>
          </a:p>
        </p:txBody>
      </p:sp>
      <p:sp>
        <p:nvSpPr>
          <p:cNvPr id="2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ipeline progr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Pipeline program</a:t>
            </a:r>
          </a:p>
        </p:txBody>
      </p:sp>
      <p:sp>
        <p:nvSpPr>
          <p:cNvPr id="217" name="Instruction 1"/>
          <p:cNvSpPr/>
          <p:nvPr/>
        </p:nvSpPr>
        <p:spPr>
          <a:xfrm>
            <a:off x="4075976" y="32257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1</a:t>
            </a:r>
          </a:p>
        </p:txBody>
      </p:sp>
      <p:sp>
        <p:nvSpPr>
          <p:cNvPr id="218" name="Instruction 2"/>
          <p:cNvSpPr/>
          <p:nvPr/>
        </p:nvSpPr>
        <p:spPr>
          <a:xfrm>
            <a:off x="4075976" y="47751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2</a:t>
            </a:r>
          </a:p>
        </p:txBody>
      </p:sp>
      <p:sp>
        <p:nvSpPr>
          <p:cNvPr id="219" name="Instruction 3"/>
          <p:cNvSpPr/>
          <p:nvPr/>
        </p:nvSpPr>
        <p:spPr>
          <a:xfrm>
            <a:off x="4075976" y="63245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3</a:t>
            </a:r>
          </a:p>
        </p:txBody>
      </p:sp>
      <p:sp>
        <p:nvSpPr>
          <p:cNvPr id="220" name="Instruction n"/>
          <p:cNvSpPr/>
          <p:nvPr/>
        </p:nvSpPr>
        <p:spPr>
          <a:xfrm>
            <a:off x="4075976" y="78739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n</a:t>
            </a:r>
          </a:p>
        </p:txBody>
      </p:sp>
      <p:sp>
        <p:nvSpPr>
          <p:cNvPr id="221" name="Data 2"/>
          <p:cNvSpPr/>
          <p:nvPr/>
        </p:nvSpPr>
        <p:spPr>
          <a:xfrm>
            <a:off x="7499680" y="7873999"/>
            <a:ext cx="1536040" cy="68580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hueOff val="-1101185"/>
                  <a:satOff val="4910"/>
                  <a:lumOff val="-14610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2</a:t>
            </a:r>
          </a:p>
        </p:txBody>
      </p:sp>
      <p:sp>
        <p:nvSpPr>
          <p:cNvPr id="222" name="Data 3"/>
          <p:cNvSpPr/>
          <p:nvPr/>
        </p:nvSpPr>
        <p:spPr>
          <a:xfrm>
            <a:off x="7499680" y="6324599"/>
            <a:ext cx="1536040" cy="685801"/>
          </a:xfrm>
          <a:prstGeom prst="rect">
            <a:avLst/>
          </a:prstGeom>
          <a:gradFill>
            <a:gsLst>
              <a:gs pos="0">
                <a:srgbClr val="FFFB00"/>
              </a:gs>
              <a:gs pos="100000">
                <a:schemeClr val="accent6">
                  <a:hueOff val="105381"/>
                  <a:satOff val="14341"/>
                  <a:lumOff val="10801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3</a:t>
            </a:r>
          </a:p>
        </p:txBody>
      </p:sp>
      <p:sp>
        <p:nvSpPr>
          <p:cNvPr id="223" name="Data n"/>
          <p:cNvSpPr/>
          <p:nvPr/>
        </p:nvSpPr>
        <p:spPr>
          <a:xfrm>
            <a:off x="7499680" y="4775199"/>
            <a:ext cx="1536040" cy="685801"/>
          </a:xfrm>
          <a:prstGeom prst="rect">
            <a:avLst/>
          </a:prstGeom>
          <a:gradFill>
            <a:gsLst>
              <a:gs pos="0">
                <a:schemeClr val="accent6">
                  <a:hueOff val="105381"/>
                  <a:satOff val="14341"/>
                  <a:lumOff val="10801"/>
                </a:schemeClr>
              </a:gs>
              <a:gs pos="100000">
                <a:schemeClr val="accent6">
                  <a:hueOff val="-30012"/>
                  <a:satOff val="21098"/>
                  <a:lumOff val="-1598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n</a:t>
            </a:r>
          </a:p>
        </p:txBody>
      </p:sp>
      <p:sp>
        <p:nvSpPr>
          <p:cNvPr id="2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ipeline progr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Pipeline program</a:t>
            </a:r>
          </a:p>
        </p:txBody>
      </p:sp>
      <p:sp>
        <p:nvSpPr>
          <p:cNvPr id="227" name="Instruction 1"/>
          <p:cNvSpPr/>
          <p:nvPr/>
        </p:nvSpPr>
        <p:spPr>
          <a:xfrm>
            <a:off x="4075976" y="32257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1</a:t>
            </a:r>
          </a:p>
        </p:txBody>
      </p:sp>
      <p:sp>
        <p:nvSpPr>
          <p:cNvPr id="228" name="Instruction 2"/>
          <p:cNvSpPr/>
          <p:nvPr/>
        </p:nvSpPr>
        <p:spPr>
          <a:xfrm>
            <a:off x="4075976" y="47751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2</a:t>
            </a:r>
          </a:p>
        </p:txBody>
      </p:sp>
      <p:sp>
        <p:nvSpPr>
          <p:cNvPr id="229" name="Instruction 3"/>
          <p:cNvSpPr/>
          <p:nvPr/>
        </p:nvSpPr>
        <p:spPr>
          <a:xfrm>
            <a:off x="4075976" y="63245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3</a:t>
            </a:r>
          </a:p>
        </p:txBody>
      </p:sp>
      <p:sp>
        <p:nvSpPr>
          <p:cNvPr id="230" name="Instruction n"/>
          <p:cNvSpPr/>
          <p:nvPr/>
        </p:nvSpPr>
        <p:spPr>
          <a:xfrm>
            <a:off x="4075976" y="78739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n</a:t>
            </a:r>
          </a:p>
        </p:txBody>
      </p:sp>
      <p:sp>
        <p:nvSpPr>
          <p:cNvPr id="231" name="Data 3"/>
          <p:cNvSpPr/>
          <p:nvPr/>
        </p:nvSpPr>
        <p:spPr>
          <a:xfrm>
            <a:off x="7499680" y="7873999"/>
            <a:ext cx="1536040" cy="68580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hueOff val="-1101185"/>
                  <a:satOff val="4910"/>
                  <a:lumOff val="-14610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3</a:t>
            </a:r>
          </a:p>
        </p:txBody>
      </p:sp>
      <p:sp>
        <p:nvSpPr>
          <p:cNvPr id="232" name="Data n"/>
          <p:cNvSpPr/>
          <p:nvPr/>
        </p:nvSpPr>
        <p:spPr>
          <a:xfrm>
            <a:off x="7499680" y="6324599"/>
            <a:ext cx="1536040" cy="685801"/>
          </a:xfrm>
          <a:prstGeom prst="rect">
            <a:avLst/>
          </a:prstGeom>
          <a:gradFill>
            <a:gsLst>
              <a:gs pos="0">
                <a:srgbClr val="FFFB00"/>
              </a:gs>
              <a:gs pos="100000">
                <a:schemeClr val="accent6">
                  <a:hueOff val="105381"/>
                  <a:satOff val="14341"/>
                  <a:lumOff val="10801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n</a:t>
            </a:r>
          </a:p>
        </p:txBody>
      </p:sp>
      <p:sp>
        <p:nvSpPr>
          <p:cNvPr id="2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ipeline progr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Pipeline program</a:t>
            </a:r>
          </a:p>
        </p:txBody>
      </p:sp>
      <p:sp>
        <p:nvSpPr>
          <p:cNvPr id="236" name="Instruction 1"/>
          <p:cNvSpPr/>
          <p:nvPr/>
        </p:nvSpPr>
        <p:spPr>
          <a:xfrm>
            <a:off x="4075976" y="32257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1</a:t>
            </a:r>
          </a:p>
        </p:txBody>
      </p:sp>
      <p:sp>
        <p:nvSpPr>
          <p:cNvPr id="237" name="Instruction 2"/>
          <p:cNvSpPr/>
          <p:nvPr/>
        </p:nvSpPr>
        <p:spPr>
          <a:xfrm>
            <a:off x="4075976" y="47751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2</a:t>
            </a:r>
          </a:p>
        </p:txBody>
      </p:sp>
      <p:sp>
        <p:nvSpPr>
          <p:cNvPr id="238" name="Instruction 3"/>
          <p:cNvSpPr/>
          <p:nvPr/>
        </p:nvSpPr>
        <p:spPr>
          <a:xfrm>
            <a:off x="4075976" y="63245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3</a:t>
            </a:r>
          </a:p>
        </p:txBody>
      </p:sp>
      <p:sp>
        <p:nvSpPr>
          <p:cNvPr id="239" name="Instruction n"/>
          <p:cNvSpPr/>
          <p:nvPr/>
        </p:nvSpPr>
        <p:spPr>
          <a:xfrm>
            <a:off x="4075976" y="78739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n</a:t>
            </a:r>
          </a:p>
        </p:txBody>
      </p:sp>
      <p:sp>
        <p:nvSpPr>
          <p:cNvPr id="240" name="Data n"/>
          <p:cNvSpPr/>
          <p:nvPr/>
        </p:nvSpPr>
        <p:spPr>
          <a:xfrm>
            <a:off x="7499680" y="7873999"/>
            <a:ext cx="1536040" cy="68580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hueOff val="-1101185"/>
                  <a:satOff val="4910"/>
                  <a:lumOff val="-14610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n</a:t>
            </a:r>
          </a:p>
        </p:txBody>
      </p:sp>
      <p:sp>
        <p:nvSpPr>
          <p:cNvPr id="2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Hardwa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Hardware</a:t>
            </a:r>
          </a:p>
        </p:txBody>
      </p:sp>
      <p:sp>
        <p:nvSpPr>
          <p:cNvPr id="2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Agend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</a:t>
            </a:r>
          </a:p>
        </p:txBody>
      </p:sp>
      <p:sp>
        <p:nvSpPr>
          <p:cNvPr id="124" name="Total hardwar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Total hardware</a:t>
            </a:r>
          </a:p>
          <a:p>
            <a:pPr/>
            <a:r>
              <a:t>Total software</a:t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6375349" y="92456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ipeline mach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Pipeline machine</a:t>
            </a:r>
          </a:p>
        </p:txBody>
      </p:sp>
      <p:sp>
        <p:nvSpPr>
          <p:cNvPr id="247" name="Throughput is independent of program length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Throughput is independent of program length</a:t>
            </a:r>
          </a:p>
          <a:p>
            <a:pPr>
              <a:defRPr sz="4000"/>
            </a:pPr>
            <a:r>
              <a:t>Data concurrency increases with program length</a:t>
            </a:r>
          </a:p>
          <a:p>
            <a:pPr>
              <a:defRPr sz="4000"/>
            </a:pPr>
            <a:r>
              <a:t>The bigger the program, the faster it is - relative to a von-Neumann-core machine</a:t>
            </a:r>
          </a:p>
        </p:txBody>
      </p:sp>
      <p:sp>
        <p:nvSpPr>
          <p:cNvPr id="2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FPGA prototyp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FPGA prototype</a:t>
            </a:r>
          </a:p>
        </p:txBody>
      </p:sp>
      <p:pic>
        <p:nvPicPr>
          <p:cNvPr id="251" name="Prototype.jpg" descr="Prototyp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6899" y="2514899"/>
            <a:ext cx="6451002" cy="6451002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Architectural prototyp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Architectural prototype</a:t>
            </a:r>
          </a:p>
        </p:txBody>
      </p:sp>
      <p:sp>
        <p:nvSpPr>
          <p:cNvPr id="255" name="Token = 16 bit header + 80 bit float dat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Token = 16 bit header + 80 bit float datum</a:t>
            </a:r>
          </a:p>
          <a:p>
            <a:pPr/>
            <a:r>
              <a:t>64 k mills per chip</a:t>
            </a:r>
          </a:p>
          <a:p>
            <a:pPr/>
            <a:r>
              <a:t>2 M mills per board</a:t>
            </a:r>
          </a:p>
          <a:p>
            <a:pPr/>
            <a:r>
              <a:t>16 M mills per cabinet</a:t>
            </a:r>
          </a:p>
          <a:p>
            <a:pPr/>
            <a:r>
              <a:t>20 kW per unweighted PWFLOP</a:t>
            </a:r>
          </a:p>
        </p:txBody>
      </p:sp>
      <p:sp>
        <p:nvSpPr>
          <p:cNvPr id="2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lative address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Relative addressing</a:t>
            </a:r>
          </a:p>
        </p:txBody>
      </p:sp>
      <p:sp>
        <p:nvSpPr>
          <p:cNvPr id="259" name="Fixed size, relative address implements an address horizon in an arbitrarily large machine and maintains constant computational efficiency regardless of the size of the machi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Fixed size, relative address implements an address horizon in an arbitrarily large machine and maintains constant computational efficiency regardless of the size of the machine</a:t>
            </a:r>
          </a:p>
          <a:p>
            <a:pPr/>
            <a:r>
              <a:t>Small horizon keeps the token header small</a:t>
            </a:r>
          </a:p>
        </p:txBody>
      </p:sp>
      <p:sp>
        <p:nvSpPr>
          <p:cNvPr id="2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onditional indire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Conditional indirection</a:t>
            </a:r>
          </a:p>
        </p:txBody>
      </p:sp>
      <p:sp>
        <p:nvSpPr>
          <p:cNvPr id="263" name="Token header has one bit to signify delivery of the datum and one bit to signify redirection of the datum, with redirection address held in mil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Token header has one bit to signify delivery of the datum and one bit to signify redirection of the datum, with redirection address held in mill</a:t>
            </a:r>
          </a:p>
          <a:p>
            <a:pPr/>
            <a:r>
              <a:t>Thus two bits in the token header implement arbitrarily complex routing</a:t>
            </a:r>
          </a:p>
          <a:p>
            <a:pPr/>
            <a:r>
              <a:t>Keeps the token header small</a:t>
            </a:r>
          </a:p>
        </p:txBody>
      </p:sp>
      <p:sp>
        <p:nvSpPr>
          <p:cNvPr id="2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onditional execu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Conditional execution</a:t>
            </a:r>
          </a:p>
        </p:txBody>
      </p:sp>
      <p:sp>
        <p:nvSpPr>
          <p:cNvPr id="267" name="Token header has one bit to signify execution of the instruction held in mil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Token header has one bit to signify execution of the instruction held in mill</a:t>
            </a:r>
          </a:p>
          <a:p>
            <a:pPr/>
            <a:r>
              <a:t>Keeps token header small</a:t>
            </a:r>
          </a:p>
        </p:txBody>
      </p:sp>
      <p:sp>
        <p:nvSpPr>
          <p:cNvPr id="2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Architectural prototyp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Architectural prototype</a:t>
            </a:r>
          </a:p>
        </p:txBody>
      </p:sp>
      <p:sp>
        <p:nvSpPr>
          <p:cNvPr id="271" name="Square array of mills…"/>
          <p:cNvSpPr txBox="1"/>
          <p:nvPr>
            <p:ph type="body" sz="half" idx="1"/>
          </p:nvPr>
        </p:nvSpPr>
        <p:spPr>
          <a:xfrm>
            <a:off x="952500" y="2590800"/>
            <a:ext cx="11099800" cy="2463545"/>
          </a:xfrm>
          <a:prstGeom prst="rect">
            <a:avLst/>
          </a:prstGeom>
        </p:spPr>
        <p:txBody>
          <a:bodyPr/>
          <a:lstStyle/>
          <a:p>
            <a:pPr/>
            <a:r>
              <a:t>Square array of mills</a:t>
            </a:r>
          </a:p>
          <a:p>
            <a:pPr/>
            <a:r>
              <a:t>Pipelined communication not just nearest neighbour</a:t>
            </a:r>
          </a:p>
        </p:txBody>
      </p:sp>
      <p:grpSp>
        <p:nvGrpSpPr>
          <p:cNvPr id="305" name="Group"/>
          <p:cNvGrpSpPr/>
          <p:nvPr/>
        </p:nvGrpSpPr>
        <p:grpSpPr>
          <a:xfrm>
            <a:off x="2057456" y="5374851"/>
            <a:ext cx="8889887" cy="3801021"/>
            <a:chOff x="0" y="0"/>
            <a:chExt cx="8889885" cy="3801019"/>
          </a:xfrm>
        </p:grpSpPr>
        <p:grpSp>
          <p:nvGrpSpPr>
            <p:cNvPr id="274" name="Group"/>
            <p:cNvGrpSpPr/>
            <p:nvPr/>
          </p:nvGrpSpPr>
          <p:grpSpPr>
            <a:xfrm>
              <a:off x="2527300" y="1593401"/>
              <a:ext cx="1261020" cy="538017"/>
              <a:chOff x="0" y="0"/>
              <a:chExt cx="1261019" cy="538015"/>
            </a:xfrm>
          </p:grpSpPr>
          <p:sp>
            <p:nvSpPr>
              <p:cNvPr id="272" name="Line"/>
              <p:cNvSpPr/>
              <p:nvPr/>
            </p:nvSpPr>
            <p:spPr>
              <a:xfrm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273" name="Line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</p:grpSp>
        <p:grpSp>
          <p:nvGrpSpPr>
            <p:cNvPr id="277" name="Group"/>
            <p:cNvGrpSpPr/>
            <p:nvPr/>
          </p:nvGrpSpPr>
          <p:grpSpPr>
            <a:xfrm>
              <a:off x="-1" y="1695002"/>
              <a:ext cx="1261021" cy="538016"/>
              <a:chOff x="0" y="0"/>
              <a:chExt cx="1261019" cy="538015"/>
            </a:xfrm>
          </p:grpSpPr>
          <p:sp>
            <p:nvSpPr>
              <p:cNvPr id="275" name="Line"/>
              <p:cNvSpPr/>
              <p:nvPr/>
            </p:nvSpPr>
            <p:spPr>
              <a:xfrm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276" name="Line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</p:grpSp>
        <p:grpSp>
          <p:nvGrpSpPr>
            <p:cNvPr id="280" name="Group"/>
            <p:cNvGrpSpPr/>
            <p:nvPr/>
          </p:nvGrpSpPr>
          <p:grpSpPr>
            <a:xfrm rot="16200000">
              <a:off x="1257299" y="361502"/>
              <a:ext cx="1261021" cy="538016"/>
              <a:chOff x="0" y="0"/>
              <a:chExt cx="1261019" cy="538015"/>
            </a:xfrm>
          </p:grpSpPr>
          <p:sp>
            <p:nvSpPr>
              <p:cNvPr id="278" name="Line"/>
              <p:cNvSpPr/>
              <p:nvPr/>
            </p:nvSpPr>
            <p:spPr>
              <a:xfrm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279" name="Line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</p:grpSp>
        <p:grpSp>
          <p:nvGrpSpPr>
            <p:cNvPr id="283" name="Group"/>
            <p:cNvGrpSpPr/>
            <p:nvPr/>
          </p:nvGrpSpPr>
          <p:grpSpPr>
            <a:xfrm rot="16200000">
              <a:off x="1295399" y="2901502"/>
              <a:ext cx="1261021" cy="538016"/>
              <a:chOff x="0" y="0"/>
              <a:chExt cx="1261019" cy="538015"/>
            </a:xfrm>
          </p:grpSpPr>
          <p:sp>
            <p:nvSpPr>
              <p:cNvPr id="281" name="Line"/>
              <p:cNvSpPr/>
              <p:nvPr/>
            </p:nvSpPr>
            <p:spPr>
              <a:xfrm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282" name="Line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</p:grpSp>
        <p:grpSp>
          <p:nvGrpSpPr>
            <p:cNvPr id="286" name="Group"/>
            <p:cNvGrpSpPr/>
            <p:nvPr/>
          </p:nvGrpSpPr>
          <p:grpSpPr>
            <a:xfrm>
              <a:off x="5059950" y="1593401"/>
              <a:ext cx="1261020" cy="538017"/>
              <a:chOff x="0" y="0"/>
              <a:chExt cx="1261019" cy="538015"/>
            </a:xfrm>
          </p:grpSpPr>
          <p:sp>
            <p:nvSpPr>
              <p:cNvPr id="284" name="Line"/>
              <p:cNvSpPr/>
              <p:nvPr/>
            </p:nvSpPr>
            <p:spPr>
              <a:xfrm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285" name="Line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</p:grpSp>
        <p:grpSp>
          <p:nvGrpSpPr>
            <p:cNvPr id="289" name="Group"/>
            <p:cNvGrpSpPr/>
            <p:nvPr/>
          </p:nvGrpSpPr>
          <p:grpSpPr>
            <a:xfrm rot="16200000">
              <a:off x="3789950" y="361502"/>
              <a:ext cx="1261020" cy="538016"/>
              <a:chOff x="0" y="0"/>
              <a:chExt cx="1261019" cy="538015"/>
            </a:xfrm>
          </p:grpSpPr>
          <p:sp>
            <p:nvSpPr>
              <p:cNvPr id="287" name="Line"/>
              <p:cNvSpPr/>
              <p:nvPr/>
            </p:nvSpPr>
            <p:spPr>
              <a:xfrm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288" name="Line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</p:grpSp>
        <p:grpSp>
          <p:nvGrpSpPr>
            <p:cNvPr id="292" name="Group"/>
            <p:cNvGrpSpPr/>
            <p:nvPr/>
          </p:nvGrpSpPr>
          <p:grpSpPr>
            <a:xfrm rot="16200000">
              <a:off x="3828050" y="2901502"/>
              <a:ext cx="1261020" cy="538016"/>
              <a:chOff x="0" y="0"/>
              <a:chExt cx="1261019" cy="538015"/>
            </a:xfrm>
          </p:grpSpPr>
          <p:sp>
            <p:nvSpPr>
              <p:cNvPr id="290" name="Line"/>
              <p:cNvSpPr/>
              <p:nvPr/>
            </p:nvSpPr>
            <p:spPr>
              <a:xfrm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291" name="Line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</p:grpSp>
        <p:grpSp>
          <p:nvGrpSpPr>
            <p:cNvPr id="295" name="Group"/>
            <p:cNvGrpSpPr/>
            <p:nvPr/>
          </p:nvGrpSpPr>
          <p:grpSpPr>
            <a:xfrm>
              <a:off x="7628866" y="1593401"/>
              <a:ext cx="1261020" cy="538017"/>
              <a:chOff x="0" y="0"/>
              <a:chExt cx="1261019" cy="538015"/>
            </a:xfrm>
          </p:grpSpPr>
          <p:sp>
            <p:nvSpPr>
              <p:cNvPr id="293" name="Line"/>
              <p:cNvSpPr/>
              <p:nvPr/>
            </p:nvSpPr>
            <p:spPr>
              <a:xfrm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294" name="Line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</p:grpSp>
        <p:grpSp>
          <p:nvGrpSpPr>
            <p:cNvPr id="298" name="Group"/>
            <p:cNvGrpSpPr/>
            <p:nvPr/>
          </p:nvGrpSpPr>
          <p:grpSpPr>
            <a:xfrm rot="16200000">
              <a:off x="6358866" y="361502"/>
              <a:ext cx="1261021" cy="538016"/>
              <a:chOff x="0" y="0"/>
              <a:chExt cx="1261019" cy="538015"/>
            </a:xfrm>
          </p:grpSpPr>
          <p:sp>
            <p:nvSpPr>
              <p:cNvPr id="296" name="Line"/>
              <p:cNvSpPr/>
              <p:nvPr/>
            </p:nvSpPr>
            <p:spPr>
              <a:xfrm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297" name="Line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</p:grpSp>
        <p:grpSp>
          <p:nvGrpSpPr>
            <p:cNvPr id="301" name="Group"/>
            <p:cNvGrpSpPr/>
            <p:nvPr/>
          </p:nvGrpSpPr>
          <p:grpSpPr>
            <a:xfrm rot="16200000">
              <a:off x="6396966" y="2901502"/>
              <a:ext cx="1261021" cy="538016"/>
              <a:chOff x="0" y="0"/>
              <a:chExt cx="1261019" cy="538015"/>
            </a:xfrm>
          </p:grpSpPr>
          <p:sp>
            <p:nvSpPr>
              <p:cNvPr id="299" name="Line"/>
              <p:cNvSpPr/>
              <p:nvPr/>
            </p:nvSpPr>
            <p:spPr>
              <a:xfrm>
                <a:off x="0" y="-1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00" name="Line"/>
              <p:cNvSpPr/>
              <p:nvPr/>
            </p:nvSpPr>
            <p:spPr>
              <a:xfrm flipH="1" flipV="1">
                <a:off x="0" y="538015"/>
                <a:ext cx="1261020" cy="1"/>
              </a:xfrm>
              <a:prstGeom prst="line">
                <a:avLst/>
              </a:prstGeom>
              <a:noFill/>
              <a:ln w="1016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</a:p>
            </p:txBody>
          </p:sp>
        </p:grpSp>
        <p:sp>
          <p:nvSpPr>
            <p:cNvPr id="302" name="Mill"/>
            <p:cNvSpPr/>
            <p:nvPr/>
          </p:nvSpPr>
          <p:spPr>
            <a:xfrm>
              <a:off x="1260858" y="1242142"/>
              <a:ext cx="1270001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2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/>
              <a:r>
                <a:t>Mill</a:t>
              </a:r>
            </a:p>
          </p:txBody>
        </p:sp>
        <p:sp>
          <p:nvSpPr>
            <p:cNvPr id="303" name="Mill"/>
            <p:cNvSpPr/>
            <p:nvPr/>
          </p:nvSpPr>
          <p:spPr>
            <a:xfrm>
              <a:off x="3793509" y="1242142"/>
              <a:ext cx="1270001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2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/>
              <a:r>
                <a:t>Mill</a:t>
              </a:r>
            </a:p>
          </p:txBody>
        </p:sp>
        <p:sp>
          <p:nvSpPr>
            <p:cNvPr id="304" name="Mill"/>
            <p:cNvSpPr/>
            <p:nvPr/>
          </p:nvSpPr>
          <p:spPr>
            <a:xfrm>
              <a:off x="6362425" y="1242142"/>
              <a:ext cx="1270001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2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/>
              <a:r>
                <a:t>Mill</a:t>
              </a:r>
            </a:p>
          </p:txBody>
        </p:sp>
      </p:grpSp>
      <p:sp>
        <p:nvSpPr>
          <p:cNvPr id="3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ipelined communic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pPr/>
            <a:r>
              <a:t>Pipelined communication</a:t>
            </a:r>
          </a:p>
        </p:txBody>
      </p:sp>
      <p:sp>
        <p:nvSpPr>
          <p:cNvPr id="309" name="Multiple mills emulate a von Neumann address space but with cycle time proportional to distance travelle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Multiple mills emulate a von Neumann address space but with cycle time proportional to distance travelled</a:t>
            </a:r>
          </a:p>
          <a:p>
            <a:pPr>
              <a:defRPr sz="4000"/>
            </a:pPr>
            <a:r>
              <a:t>Multiple mills emulate a systolic array but with          bottleneck         on chip I/O</a:t>
            </a:r>
          </a:p>
          <a:p>
            <a:pPr>
              <a:defRPr sz="4000"/>
            </a:pPr>
            <a:r>
              <a:t>Multiple mills implement a 2D pipeline with 1D I/O giving         bottleneck on chip I/O</a:t>
            </a:r>
          </a:p>
        </p:txBody>
      </p:sp>
      <p:pic>
        <p:nvPicPr>
          <p:cNvPr id="3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7800" y="6178550"/>
            <a:ext cx="990600" cy="49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48100" y="7931150"/>
            <a:ext cx="914400" cy="495300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2D pipe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2D pipeline</a:t>
            </a:r>
          </a:p>
        </p:txBody>
      </p:sp>
      <p:sp>
        <p:nvSpPr>
          <p:cNvPr id="315" name="Unbreakable if-then-elseif-…-elseif-else-endif pipeline"/>
          <p:cNvSpPr txBox="1"/>
          <p:nvPr>
            <p:ph type="body" sz="quarter" idx="1"/>
          </p:nvPr>
        </p:nvSpPr>
        <p:spPr>
          <a:xfrm>
            <a:off x="952500" y="2590800"/>
            <a:ext cx="11099800" cy="1935751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Unbreakable if-then-elseif-…-elseif-else-endif pipeline</a:t>
            </a:r>
          </a:p>
        </p:txBody>
      </p:sp>
      <p:grpSp>
        <p:nvGrpSpPr>
          <p:cNvPr id="325" name="Group"/>
          <p:cNvGrpSpPr/>
          <p:nvPr/>
        </p:nvGrpSpPr>
        <p:grpSpPr>
          <a:xfrm>
            <a:off x="4229313" y="5015994"/>
            <a:ext cx="4546174" cy="4371359"/>
            <a:chOff x="0" y="0"/>
            <a:chExt cx="4546173" cy="4371357"/>
          </a:xfrm>
        </p:grpSpPr>
        <p:sp>
          <p:nvSpPr>
            <p:cNvPr id="316" name="If"/>
            <p:cNvSpPr/>
            <p:nvPr/>
          </p:nvSpPr>
          <p:spPr>
            <a:xfrm>
              <a:off x="0" y="0"/>
              <a:ext cx="1270000" cy="1270000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2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/>
              <a:r>
                <a:t>If</a:t>
              </a:r>
            </a:p>
          </p:txBody>
        </p:sp>
        <p:sp>
          <p:nvSpPr>
            <p:cNvPr id="317" name="Then"/>
            <p:cNvSpPr/>
            <p:nvPr/>
          </p:nvSpPr>
          <p:spPr>
            <a:xfrm>
              <a:off x="1638086" y="0"/>
              <a:ext cx="1270001" cy="1270000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2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/>
              <a:r>
                <a:t>Then</a:t>
              </a:r>
            </a:p>
          </p:txBody>
        </p:sp>
        <p:sp>
          <p:nvSpPr>
            <p:cNvPr id="318" name="…"/>
            <p:cNvSpPr/>
            <p:nvPr/>
          </p:nvSpPr>
          <p:spPr>
            <a:xfrm>
              <a:off x="3276173" y="0"/>
              <a:ext cx="1270001" cy="1270000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2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/>
              <a:r>
                <a:t>…</a:t>
              </a:r>
            </a:p>
          </p:txBody>
        </p:sp>
        <p:sp>
          <p:nvSpPr>
            <p:cNvPr id="319" name="Elseif"/>
            <p:cNvSpPr/>
            <p:nvPr/>
          </p:nvSpPr>
          <p:spPr>
            <a:xfrm>
              <a:off x="0" y="1550678"/>
              <a:ext cx="1270000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2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/>
              <a:r>
                <a:t>Elseif</a:t>
              </a:r>
            </a:p>
          </p:txBody>
        </p:sp>
        <p:sp>
          <p:nvSpPr>
            <p:cNvPr id="320" name="Then"/>
            <p:cNvSpPr/>
            <p:nvPr/>
          </p:nvSpPr>
          <p:spPr>
            <a:xfrm>
              <a:off x="1638086" y="1550678"/>
              <a:ext cx="1270001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2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/>
              <a:r>
                <a:t>Then</a:t>
              </a:r>
            </a:p>
          </p:txBody>
        </p:sp>
        <p:sp>
          <p:nvSpPr>
            <p:cNvPr id="321" name="…"/>
            <p:cNvSpPr/>
            <p:nvPr/>
          </p:nvSpPr>
          <p:spPr>
            <a:xfrm>
              <a:off x="3276173" y="1550678"/>
              <a:ext cx="1270001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2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/>
              <a:r>
                <a:t>…</a:t>
              </a:r>
            </a:p>
          </p:txBody>
        </p:sp>
        <p:sp>
          <p:nvSpPr>
            <p:cNvPr id="322" name="Elseif"/>
            <p:cNvSpPr/>
            <p:nvPr/>
          </p:nvSpPr>
          <p:spPr>
            <a:xfrm>
              <a:off x="0" y="3101357"/>
              <a:ext cx="1270000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2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/>
              <a:r>
                <a:t>Elseif</a:t>
              </a:r>
            </a:p>
          </p:txBody>
        </p:sp>
        <p:sp>
          <p:nvSpPr>
            <p:cNvPr id="323" name="Then"/>
            <p:cNvSpPr/>
            <p:nvPr/>
          </p:nvSpPr>
          <p:spPr>
            <a:xfrm>
              <a:off x="1638086" y="3101357"/>
              <a:ext cx="1270001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2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/>
              <a:r>
                <a:t>Then</a:t>
              </a:r>
            </a:p>
          </p:txBody>
        </p:sp>
        <p:sp>
          <p:nvSpPr>
            <p:cNvPr id="324" name="…"/>
            <p:cNvSpPr/>
            <p:nvPr/>
          </p:nvSpPr>
          <p:spPr>
            <a:xfrm>
              <a:off x="3276173" y="3101357"/>
              <a:ext cx="1270001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2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/>
              <a:r>
                <a:t>…</a:t>
              </a:r>
            </a:p>
          </p:txBody>
        </p:sp>
      </p:grpSp>
      <p:sp>
        <p:nvSpPr>
          <p:cNvPr id="3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Known waiting ti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Known waiting time</a:t>
            </a:r>
          </a:p>
        </p:txBody>
      </p:sp>
      <p:sp>
        <p:nvSpPr>
          <p:cNvPr id="329" name="If the waiting time of an algorithm is known then its program can be laid out in an unbreakable 2D pipeline or slipstrea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If the waiting time of an algorithm is known then its program can be laid out in an unbreakable 2D pipeline or slipstream</a:t>
            </a:r>
          </a:p>
          <a:p>
            <a:pPr>
              <a:defRPr sz="4000"/>
            </a:pPr>
            <a:r>
              <a:t>Slipstream programs have a cadence of the slower of the times to effect the input or output of a record</a:t>
            </a:r>
          </a:p>
        </p:txBody>
      </p:sp>
      <p:sp>
        <p:nvSpPr>
          <p:cNvPr id="3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uzz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Puzzle</a:t>
            </a:r>
          </a:p>
        </p:txBody>
      </p:sp>
      <p:sp>
        <p:nvSpPr>
          <p:cNvPr id="128" name="How would you arrange a total ALU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3484" indent="-443484" defTabSz="566674">
              <a:spcBef>
                <a:spcPts val="4000"/>
              </a:spcBef>
              <a:defRPr sz="3686"/>
            </a:pPr>
            <a:r>
              <a:t>How would you arrange a total ALU?</a:t>
            </a:r>
          </a:p>
          <a:p>
            <a:pPr marL="443484" indent="-443484" defTabSz="566674">
              <a:spcBef>
                <a:spcPts val="4000"/>
              </a:spcBef>
              <a:defRPr sz="3686"/>
            </a:pPr>
            <a:r>
              <a:t>How would you arrange total memory addressing?</a:t>
            </a:r>
          </a:p>
          <a:p>
            <a:pPr marL="443484" indent="-443484" defTabSz="566674">
              <a:spcBef>
                <a:spcPts val="4000"/>
              </a:spcBef>
              <a:defRPr sz="3686"/>
            </a:pPr>
            <a:r>
              <a:t>How would you arrange total I/O?</a:t>
            </a:r>
          </a:p>
          <a:p>
            <a:pPr marL="443484" indent="-443484" defTabSz="566674">
              <a:spcBef>
                <a:spcPts val="4000"/>
              </a:spcBef>
              <a:defRPr sz="3686"/>
            </a:pPr>
            <a:r>
              <a:t>Physical errors are, ultimately, unavoidable so what are the consequences of an error in a total system?</a:t>
            </a:r>
          </a:p>
          <a:p>
            <a:pPr marL="443484" indent="-443484" defTabSz="566674">
              <a:spcBef>
                <a:spcPts val="4000"/>
              </a:spcBef>
              <a:defRPr sz="3686"/>
            </a:pPr>
            <a:r>
              <a:t>How would you arrange a total CPU?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6375349" y="92456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Known waiting ti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Known waiting time</a:t>
            </a:r>
          </a:p>
        </p:txBody>
      </p:sp>
      <p:sp>
        <p:nvSpPr>
          <p:cNvPr id="333" name="Slipstream programs, with shared data, can execute concurrentl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Slipstream programs, with shared data, can execute concurrently</a:t>
            </a:r>
          </a:p>
          <a:p>
            <a:pPr>
              <a:defRPr sz="4000"/>
            </a:pPr>
            <a:r>
              <a:t>Throughput = Cadence / Programs</a:t>
            </a:r>
          </a:p>
          <a:p>
            <a:pPr>
              <a:defRPr sz="4000"/>
            </a:pPr>
            <a:r>
              <a:t>So an entire program can accumulate a result in less than one clock tick!</a:t>
            </a:r>
          </a:p>
        </p:txBody>
      </p:sp>
      <p:sp>
        <p:nvSpPr>
          <p:cNvPr id="3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Molecular dynam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Molecular dynamics</a:t>
            </a:r>
          </a:p>
        </p:txBody>
      </p:sp>
      <p:sp>
        <p:nvSpPr>
          <p:cNvPr id="337" name="Many clock ticks to input one record to specify a molecul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Many clock ticks to input one record to specify a molecule</a:t>
            </a:r>
          </a:p>
          <a:p>
            <a:pPr>
              <a:defRPr sz="4000"/>
            </a:pPr>
            <a:r>
              <a:t>One clock tick to input one record to specify a molecule interaction</a:t>
            </a:r>
          </a:p>
          <a:p>
            <a:pPr>
              <a:defRPr sz="4000"/>
            </a:pPr>
            <a:r>
              <a:t>Many clock ticks to output one record to update a molecule</a:t>
            </a:r>
          </a:p>
        </p:txBody>
      </p:sp>
      <p:sp>
        <p:nvSpPr>
          <p:cNvPr id="3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Molecular dynam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Molecular dynamics</a:t>
            </a:r>
          </a:p>
        </p:txBody>
      </p:sp>
      <p:sp>
        <p:nvSpPr>
          <p:cNvPr id="341" name="2 M mill board inputs 500 molecule specification records in many clock tick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9768" indent="-429768" defTabSz="549148">
              <a:spcBef>
                <a:spcPts val="3900"/>
              </a:spcBef>
              <a:defRPr sz="3759"/>
            </a:pPr>
            <a:r>
              <a:t>2 M mill board inputs 500 molecule specification records in many clock ticks</a:t>
            </a:r>
          </a:p>
          <a:p>
            <a:pPr marL="429768" indent="-429768" defTabSz="549148">
              <a:spcBef>
                <a:spcPts val="3900"/>
              </a:spcBef>
              <a:defRPr sz="3759"/>
            </a:pPr>
            <a:r>
              <a:t>Accumulates 500 molecule-molecule interactions per clock tick, over a stream of very many interaction records</a:t>
            </a:r>
          </a:p>
          <a:p>
            <a:pPr marL="429768" indent="-429768" defTabSz="549148">
              <a:spcBef>
                <a:spcPts val="3900"/>
              </a:spcBef>
              <a:defRPr sz="3759"/>
            </a:pPr>
            <a:r>
              <a:t>Outputs 500 molecule update records in many clock ticks</a:t>
            </a:r>
          </a:p>
          <a:p>
            <a:pPr marL="429768" indent="-429768" defTabSz="549148">
              <a:spcBef>
                <a:spcPts val="3900"/>
              </a:spcBef>
              <a:defRPr sz="3759"/>
            </a:pPr>
            <a:r>
              <a:t>Asymptotes to 500 program runs per clock tick</a:t>
            </a:r>
          </a:p>
        </p:txBody>
      </p:sp>
      <p:sp>
        <p:nvSpPr>
          <p:cNvPr id="3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Unknown waiting ti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Unknown waiting time</a:t>
            </a:r>
          </a:p>
        </p:txBody>
      </p:sp>
      <p:sp>
        <p:nvSpPr>
          <p:cNvPr id="345" name="If code can be unrolled to one outer loop then data can be circulated through external memory and the body of the loop retains a known waiting time with all of the above advantag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If code can be unrolled to one outer loop then data can be circulated through external memory and the body of the loop retains a known waiting time with all of the above advantages</a:t>
            </a:r>
          </a:p>
          <a:p>
            <a:pPr>
              <a:defRPr sz="4000"/>
            </a:pPr>
            <a:r>
              <a:t>If loops cannot be unrolled then cadence is the longer of the I/O or loop-body times</a:t>
            </a:r>
          </a:p>
        </p:txBody>
      </p:sp>
      <p:sp>
        <p:nvSpPr>
          <p:cNvPr id="3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Exception hand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Exception handling</a:t>
            </a:r>
          </a:p>
        </p:txBody>
      </p:sp>
      <p:sp>
        <p:nvSpPr>
          <p:cNvPr id="349" name="If machine is total then no logical system exceptions possible so no exception handling neede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3192" indent="-393192" defTabSz="502412">
              <a:spcBef>
                <a:spcPts val="3600"/>
              </a:spcBef>
              <a:defRPr sz="3440"/>
            </a:pPr>
            <a:r>
              <a:t>If machine is total then no logical system exceptions possible so no exception handling needed</a:t>
            </a:r>
          </a:p>
          <a:p>
            <a:pPr marL="393192" indent="-393192" defTabSz="502412">
              <a:spcBef>
                <a:spcPts val="3600"/>
              </a:spcBef>
              <a:defRPr sz="3440"/>
            </a:pPr>
            <a:r>
              <a:t>If waiting time is known then no programmer exception handling needed, just let a computational path halt and report after the waiting time</a:t>
            </a:r>
          </a:p>
          <a:p>
            <a:pPr marL="393192" indent="-393192" defTabSz="502412">
              <a:spcBef>
                <a:spcPts val="3600"/>
              </a:spcBef>
              <a:defRPr sz="3440"/>
            </a:pPr>
            <a:r>
              <a:t>Report physical faults on a schedule and roll</a:t>
            </a:r>
            <a:br/>
            <a:r>
              <a:t>back to preceding checkpoint</a:t>
            </a:r>
          </a:p>
          <a:p>
            <a:pPr marL="393192" indent="-393192" defTabSz="502412">
              <a:spcBef>
                <a:spcPts val="3600"/>
              </a:spcBef>
              <a:defRPr sz="3440"/>
            </a:pPr>
            <a:r>
              <a:t>Programmer reports unknown-waiting-time exceptions</a:t>
            </a:r>
          </a:p>
        </p:txBody>
      </p:sp>
      <p:sp>
        <p:nvSpPr>
          <p:cNvPr id="3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oftwa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Software</a:t>
            </a:r>
          </a:p>
        </p:txBody>
      </p:sp>
      <p:sp>
        <p:nvSpPr>
          <p:cNvPr id="3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rogramm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Programming</a:t>
            </a:r>
          </a:p>
        </p:txBody>
      </p:sp>
      <p:sp>
        <p:nvSpPr>
          <p:cNvPr id="356" name="Architecture is Turing complete so any programming language can be use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Architecture is Turing complete so any programming language can be used</a:t>
            </a:r>
          </a:p>
          <a:p>
            <a:pPr>
              <a:defRPr sz="4000"/>
            </a:pPr>
            <a:r>
              <a:t>Map-Reduce programs, with data streams of known length, are guaranteed to be slipstreamable</a:t>
            </a:r>
          </a:p>
          <a:p>
            <a:pPr>
              <a:defRPr sz="4000"/>
            </a:pPr>
            <a:r>
              <a:t>Von Neumann programs with counted loops, no recursion and no pointers are guaranteed to be slipstreamable</a:t>
            </a:r>
          </a:p>
        </p:txBody>
      </p:sp>
      <p:sp>
        <p:nvSpPr>
          <p:cNvPr id="3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Demonstration…"/>
          <p:cNvSpPr/>
          <p:nvPr>
            <p:ph type="body" idx="14"/>
          </p:nvPr>
        </p:nvSpPr>
        <p:spPr>
          <a:xfrm>
            <a:off x="1270000" y="3187700"/>
            <a:ext cx="10464800" cy="2844800"/>
          </a:xfrm>
          <a:prstGeom prst="rect">
            <a:avLst/>
          </a:prstGeom>
        </p:spPr>
        <p:txBody>
          <a:bodyPr/>
          <a:lstStyle/>
          <a:p>
            <a:pPr>
              <a:defRPr sz="8000"/>
            </a:pPr>
            <a:r>
              <a:t>Demonstration</a:t>
            </a:r>
          </a:p>
          <a:p>
            <a:pPr>
              <a:defRPr sz="8000"/>
            </a:pPr>
            <a:r>
              <a:t>(click on next slide)</a:t>
            </a:r>
          </a:p>
        </p:txBody>
      </p:sp>
      <p:sp>
        <p:nvSpPr>
          <p:cNvPr id="3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03 - Perspex2-1.m4v" descr="03 - Perspex2-1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812800"/>
            <a:ext cx="13004800" cy="812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31671" fill="hold"/>
                                        <p:tgtEl>
                                          <p:spTgt spid="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6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ummary"/>
          <p:cNvSpPr/>
          <p:nvPr>
            <p:ph type="body" idx="14"/>
          </p:nvPr>
        </p:nvSpPr>
        <p:spPr>
          <a:xfrm>
            <a:off x="1270000" y="3949700"/>
            <a:ext cx="10464800" cy="1320801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pPr/>
            <a:r>
              <a:t>Summary</a:t>
            </a:r>
          </a:p>
        </p:txBody>
      </p:sp>
      <p:sp>
        <p:nvSpPr>
          <p:cNvPr id="3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efini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Definitions</a:t>
            </a:r>
          </a:p>
        </p:txBody>
      </p:sp>
      <p:sp>
        <p:nvSpPr>
          <p:cNvPr id="132" name="Totallity - a total function gives a result in its output class when applied to any arguments in its input clas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Totallity - a total function gives a result in its output class when applied to any arguments in its input class</a:t>
            </a:r>
          </a:p>
          <a:p>
            <a:pPr>
              <a:defRPr sz="4000"/>
            </a:pPr>
            <a:r>
              <a:t>Waiting time - the time an algorithm takes to complete</a:t>
            </a:r>
          </a:p>
        </p:txBody>
      </p:sp>
      <p:sp>
        <p:nvSpPr>
          <p:cNvPr id="133" name="Slide Number"/>
          <p:cNvSpPr txBox="1"/>
          <p:nvPr>
            <p:ph type="sldNum" sz="quarter" idx="2"/>
          </p:nvPr>
        </p:nvSpPr>
        <p:spPr>
          <a:xfrm>
            <a:off x="6375349" y="92456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Relative address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Relative addressing</a:t>
            </a:r>
          </a:p>
        </p:txBody>
      </p:sp>
      <p:sp>
        <p:nvSpPr>
          <p:cNvPr id="369" name="Reduces token size, making hardware more reliable and reducing power consumpt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Reduces token size, making hardware more reliable and reducing power consumption</a:t>
            </a:r>
          </a:p>
          <a:p>
            <a:pPr>
              <a:defRPr sz="4000"/>
            </a:pPr>
            <a:r>
              <a:t>Makes the machine scalable to any size, with constant efficiency</a:t>
            </a:r>
          </a:p>
        </p:txBody>
      </p:sp>
      <p:sp>
        <p:nvSpPr>
          <p:cNvPr id="3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onditional indire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Conditional indirection</a:t>
            </a:r>
          </a:p>
        </p:txBody>
      </p:sp>
      <p:sp>
        <p:nvSpPr>
          <p:cNvPr id="373" name="Implements arbitrarily complex routing in just two header bit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Implements arbitrarily complex routing in just two header bits</a:t>
            </a:r>
          </a:p>
        </p:txBody>
      </p:sp>
      <p:sp>
        <p:nvSpPr>
          <p:cNvPr id="3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2D addressing of mil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2D addressing of mills</a:t>
            </a:r>
          </a:p>
        </p:txBody>
      </p:sp>
      <p:sp>
        <p:nvSpPr>
          <p:cNvPr id="377" name="Reduces token size, making hardware more reliable and reducing power consumpt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Reduces token size, making hardware more reliable and reducing power consumption</a:t>
            </a:r>
          </a:p>
          <a:p>
            <a:pPr>
              <a:defRPr sz="4000"/>
            </a:pPr>
            <a:r>
              <a:t>Branches laid out in space so no dynamic, branch-prediction failures</a:t>
            </a:r>
          </a:p>
          <a:p>
            <a:pPr>
              <a:defRPr sz="4000"/>
            </a:pPr>
            <a:r>
              <a:t>Reduces time order of computations: </a:t>
            </a:r>
          </a:p>
        </p:txBody>
      </p:sp>
      <p:pic>
        <p:nvPicPr>
          <p:cNvPr id="378" name="MathTypeEquation.pdf" descr="MathTypeEquatio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1600" y="4756150"/>
            <a:ext cx="114300" cy="165100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0" name="MathTypeImage.pdf" descr="MathType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11750" y="8223250"/>
            <a:ext cx="2794000" cy="60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ipelined communic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pPr/>
            <a:r>
              <a:t>Pipelined communication</a:t>
            </a:r>
          </a:p>
        </p:txBody>
      </p:sp>
      <p:sp>
        <p:nvSpPr>
          <p:cNvPr id="383" name="Emulates von Neumann addressing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Emulates von Neumann addressing</a:t>
            </a:r>
          </a:p>
          <a:p>
            <a:pPr>
              <a:defRPr sz="4000"/>
            </a:pPr>
            <a:r>
              <a:t>Emulates systolic addressing</a:t>
            </a:r>
          </a:p>
          <a:p>
            <a:pPr>
              <a:defRPr sz="4000"/>
            </a:pPr>
            <a:r>
              <a:t>Delivers ideal data concurrency</a:t>
            </a:r>
          </a:p>
          <a:p>
            <a:pPr>
              <a:defRPr sz="4000"/>
            </a:pPr>
            <a:r>
              <a:t>Can have long latency</a:t>
            </a:r>
          </a:p>
        </p:txBody>
      </p:sp>
      <p:pic>
        <p:nvPicPr>
          <p:cNvPr id="384" name="MathTypeEquation.pdf" descr="MathTypeEquatio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1600" y="4756150"/>
            <a:ext cx="114300" cy="165100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ota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Totality</a:t>
            </a:r>
          </a:p>
        </p:txBody>
      </p:sp>
      <p:sp>
        <p:nvSpPr>
          <p:cNvPr id="388" name="Reduces the number of program (model) error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Reduces the number of program (model) errors</a:t>
            </a:r>
          </a:p>
          <a:p>
            <a:pPr>
              <a:defRPr sz="4000"/>
            </a:pPr>
            <a:r>
              <a:t>Delivers unbreakable pipelines</a:t>
            </a:r>
          </a:p>
          <a:p>
            <a:pPr>
              <a:defRPr sz="4000"/>
            </a:pPr>
            <a:r>
              <a:t>Removes all logical system errors</a:t>
            </a:r>
          </a:p>
          <a:p>
            <a:pPr>
              <a:defRPr sz="4000"/>
            </a:pPr>
            <a:r>
              <a:t>Every syntactically correct program is semantically correct</a:t>
            </a:r>
          </a:p>
        </p:txBody>
      </p:sp>
      <p:pic>
        <p:nvPicPr>
          <p:cNvPr id="389" name="MathTypeEquation.pdf" descr="MathTypeEquatio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1600" y="4756150"/>
            <a:ext cx="114300" cy="165100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eneral programm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General programming</a:t>
            </a:r>
          </a:p>
        </p:txBody>
      </p:sp>
      <p:sp>
        <p:nvSpPr>
          <p:cNvPr id="393" name="Von Neumann languages because Turing complet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Von Neumann languages because Turing complete</a:t>
            </a:r>
          </a:p>
          <a:p>
            <a:pPr>
              <a:defRPr sz="4000"/>
            </a:pPr>
            <a:r>
              <a:t>Systolic programming</a:t>
            </a:r>
          </a:p>
        </p:txBody>
      </p:sp>
      <p:pic>
        <p:nvPicPr>
          <p:cNvPr id="394" name="MathTypeEquation.pdf" descr="MathTypeEquatio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1600" y="4756150"/>
            <a:ext cx="114300" cy="165100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lipstream programm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/>
            <a:r>
              <a:t>Slipstream programming</a:t>
            </a:r>
          </a:p>
        </p:txBody>
      </p:sp>
      <p:sp>
        <p:nvSpPr>
          <p:cNvPr id="398" name="Von Neumann languages restricted to: counted loops, no pointers, no recurs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Von Neumann languages restricted to: counted loops, no pointers, no recursion</a:t>
            </a:r>
          </a:p>
          <a:p>
            <a:pPr>
              <a:defRPr sz="4000"/>
            </a:pPr>
            <a:r>
              <a:t>Map-Reduce with known-length data-streams</a:t>
            </a:r>
          </a:p>
        </p:txBody>
      </p:sp>
      <p:pic>
        <p:nvPicPr>
          <p:cNvPr id="399" name="MathTypeEquation.pdf" descr="MathTypeEquatio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1600" y="4756150"/>
            <a:ext cx="114300" cy="165100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Conclu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</a:t>
            </a:r>
          </a:p>
        </p:txBody>
      </p:sp>
      <p:sp>
        <p:nvSpPr>
          <p:cNvPr id="403" name="Power efficient because all tokens move a short distance per clock tick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34340" indent="-434340" defTabSz="554990">
              <a:spcBef>
                <a:spcPts val="3900"/>
              </a:spcBef>
            </a:pPr>
            <a:r>
              <a:t>Power efficient because all tokens move a short distance per clock tick</a:t>
            </a:r>
          </a:p>
          <a:p>
            <a:pPr marL="434340" indent="-434340" defTabSz="554990">
              <a:spcBef>
                <a:spcPts val="3900"/>
              </a:spcBef>
            </a:pPr>
            <a:r>
              <a:t>Scalable to any size with constant efficiency</a:t>
            </a:r>
          </a:p>
          <a:p>
            <a:pPr marL="434340" indent="-434340" defTabSz="554990">
              <a:spcBef>
                <a:spcPts val="3900"/>
              </a:spcBef>
            </a:pPr>
            <a:r>
              <a:t>Safer code because totality removes many exceptions</a:t>
            </a:r>
          </a:p>
          <a:p>
            <a:pPr marL="434340" indent="-434340" defTabSz="554990">
              <a:spcBef>
                <a:spcPts val="3900"/>
              </a:spcBef>
            </a:pPr>
            <a:r>
              <a:t>Enormous throughput of repeated computations</a:t>
            </a:r>
          </a:p>
          <a:p>
            <a:pPr marL="434340" indent="-434340" defTabSz="554990">
              <a:spcBef>
                <a:spcPts val="3900"/>
              </a:spcBef>
            </a:pPr>
            <a:r>
              <a:t>Might deliver exascale on 20 MW power budget</a:t>
            </a:r>
          </a:p>
        </p:txBody>
      </p:sp>
      <p:sp>
        <p:nvSpPr>
          <p:cNvPr id="4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ipeline machin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Pipeline machines</a:t>
            </a:r>
          </a:p>
        </p:txBody>
      </p:sp>
      <p:sp>
        <p:nvSpPr>
          <p:cNvPr id="136" name="Totallity + known waiting time = ideal pipeline concurrenc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Totallity + known waiting time = ideal pipeline concurrency</a:t>
            </a:r>
          </a:p>
          <a:p>
            <a:pPr>
              <a:defRPr sz="4000"/>
            </a:pPr>
            <a:r>
              <a:t>Pipelines deliver energy efficiency and unlimited scalability with constant computational efficiency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6375349" y="92456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oncurrency"/>
          <p:cNvSpPr/>
          <p:nvPr>
            <p:ph type="body" idx="14"/>
          </p:nvPr>
        </p:nvSpPr>
        <p:spPr>
          <a:xfrm>
            <a:off x="1270000" y="3949700"/>
            <a:ext cx="10464800" cy="1320801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pPr/>
            <a:r>
              <a:t>Concurrency</a:t>
            </a:r>
          </a:p>
        </p:txBody>
      </p:sp>
      <p:sp>
        <p:nvSpPr>
          <p:cNvPr id="140" name="Slide Number"/>
          <p:cNvSpPr txBox="1"/>
          <p:nvPr>
            <p:ph type="sldNum" sz="quarter" idx="2"/>
          </p:nvPr>
        </p:nvSpPr>
        <p:spPr>
          <a:xfrm>
            <a:off x="6375349" y="92456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oncurrenc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Concurrency</a:t>
            </a:r>
          </a:p>
        </p:txBody>
      </p:sp>
      <p:sp>
        <p:nvSpPr>
          <p:cNvPr id="143" name="Parallelism minimises latenc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Parallelism minimises latency</a:t>
            </a:r>
          </a:p>
          <a:p>
            <a:pPr>
              <a:defRPr sz="4000"/>
            </a:pPr>
            <a:r>
              <a:t>Pipelining maximises concurrency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6375349" y="92456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Von Neumann progr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Von Neumann program</a:t>
            </a:r>
          </a:p>
        </p:txBody>
      </p:sp>
      <p:sp>
        <p:nvSpPr>
          <p:cNvPr id="147" name="Instruction 1"/>
          <p:cNvSpPr/>
          <p:nvPr/>
        </p:nvSpPr>
        <p:spPr>
          <a:xfrm>
            <a:off x="4114076" y="32257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1</a:t>
            </a:r>
          </a:p>
        </p:txBody>
      </p:sp>
      <p:sp>
        <p:nvSpPr>
          <p:cNvPr id="148" name="Instruction 2"/>
          <p:cNvSpPr/>
          <p:nvPr/>
        </p:nvSpPr>
        <p:spPr>
          <a:xfrm>
            <a:off x="4114076" y="47751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2</a:t>
            </a:r>
          </a:p>
        </p:txBody>
      </p:sp>
      <p:sp>
        <p:nvSpPr>
          <p:cNvPr id="149" name="Instruction 3"/>
          <p:cNvSpPr/>
          <p:nvPr/>
        </p:nvSpPr>
        <p:spPr>
          <a:xfrm>
            <a:off x="4114076" y="63245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3</a:t>
            </a:r>
          </a:p>
        </p:txBody>
      </p:sp>
      <p:sp>
        <p:nvSpPr>
          <p:cNvPr id="150" name="Instruction n"/>
          <p:cNvSpPr/>
          <p:nvPr/>
        </p:nvSpPr>
        <p:spPr>
          <a:xfrm>
            <a:off x="4114076" y="78739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n</a:t>
            </a:r>
          </a:p>
        </p:txBody>
      </p:sp>
      <p:sp>
        <p:nvSpPr>
          <p:cNvPr id="151" name="Data 1"/>
          <p:cNvSpPr/>
          <p:nvPr/>
        </p:nvSpPr>
        <p:spPr>
          <a:xfrm>
            <a:off x="7652080" y="3225799"/>
            <a:ext cx="1536040" cy="685801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hueOff val="243287"/>
                  <a:satOff val="19694"/>
                  <a:lumOff val="-1095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1</a:t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6375349" y="92456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Von Neumann progr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Von Neumann program</a:t>
            </a:r>
          </a:p>
        </p:txBody>
      </p:sp>
      <p:sp>
        <p:nvSpPr>
          <p:cNvPr id="155" name="Instruction 1"/>
          <p:cNvSpPr/>
          <p:nvPr/>
        </p:nvSpPr>
        <p:spPr>
          <a:xfrm>
            <a:off x="4114076" y="32257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1</a:t>
            </a:r>
          </a:p>
        </p:txBody>
      </p:sp>
      <p:sp>
        <p:nvSpPr>
          <p:cNvPr id="156" name="Instruction 2"/>
          <p:cNvSpPr/>
          <p:nvPr/>
        </p:nvSpPr>
        <p:spPr>
          <a:xfrm>
            <a:off x="4114076" y="47751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2</a:t>
            </a:r>
          </a:p>
        </p:txBody>
      </p:sp>
      <p:sp>
        <p:nvSpPr>
          <p:cNvPr id="157" name="Instruction 3"/>
          <p:cNvSpPr/>
          <p:nvPr/>
        </p:nvSpPr>
        <p:spPr>
          <a:xfrm>
            <a:off x="4114076" y="63245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3</a:t>
            </a:r>
          </a:p>
        </p:txBody>
      </p:sp>
      <p:sp>
        <p:nvSpPr>
          <p:cNvPr id="158" name="Instruction n"/>
          <p:cNvSpPr/>
          <p:nvPr/>
        </p:nvSpPr>
        <p:spPr>
          <a:xfrm>
            <a:off x="4114076" y="7873999"/>
            <a:ext cx="2770048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203713"/>
                  <a:lumOff val="-1381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Instruction n</a:t>
            </a:r>
          </a:p>
        </p:txBody>
      </p:sp>
      <p:sp>
        <p:nvSpPr>
          <p:cNvPr id="159" name="Data 1"/>
          <p:cNvSpPr/>
          <p:nvPr/>
        </p:nvSpPr>
        <p:spPr>
          <a:xfrm>
            <a:off x="7690180" y="4775199"/>
            <a:ext cx="1536040" cy="685801"/>
          </a:xfrm>
          <a:prstGeom prst="rect">
            <a:avLst/>
          </a:prstGeom>
          <a:gradFill>
            <a:gsLst>
              <a:gs pos="0">
                <a:schemeClr val="accent6">
                  <a:hueOff val="105381"/>
                  <a:satOff val="14341"/>
                  <a:lumOff val="10801"/>
                </a:schemeClr>
              </a:gs>
              <a:gs pos="100000">
                <a:schemeClr val="accent6">
                  <a:hueOff val="-30012"/>
                  <a:satOff val="21098"/>
                  <a:lumOff val="-1598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Data 1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6375349" y="92456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